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71" r:id="rId4"/>
    <p:sldId id="272" r:id="rId5"/>
    <p:sldId id="273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66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7776864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00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4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0352" y="699541"/>
            <a:ext cx="1224136" cy="37444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699541"/>
            <a:ext cx="7488832" cy="374441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05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38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4388296" cy="33158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316288" cy="33158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59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151335"/>
            <a:ext cx="4389884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631156"/>
            <a:ext cx="438988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319462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31946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89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88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77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71551"/>
            <a:ext cx="3008313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71550"/>
            <a:ext cx="5111750" cy="3724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19623"/>
            <a:ext cx="3008313" cy="30963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67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600450"/>
            <a:ext cx="8855968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04" y="699541"/>
            <a:ext cx="8855968" cy="28461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04" y="4025503"/>
            <a:ext cx="8855968" cy="4184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48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23EA4-A9A1-4003-B47B-4EBBF63D1C1C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C472-2781-4E96-900E-BD3DBA194CC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35A97C-B4AD-CF49-948A-4031A28EB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89725"/>
          <a:stretch/>
        </p:blipFill>
        <p:spPr>
          <a:xfrm>
            <a:off x="0" y="0"/>
            <a:ext cx="9144000" cy="650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35A97C-B4AD-CF49-948A-4031A28EB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7339"/>
          <a:stretch/>
        </p:blipFill>
        <p:spPr>
          <a:xfrm>
            <a:off x="-8409" y="4342028"/>
            <a:ext cx="9144000" cy="80147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9512" y="4342028"/>
            <a:ext cx="2578671" cy="605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 rot="21438779">
            <a:off x="2635268" y="4307851"/>
            <a:ext cx="2470235" cy="377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200151"/>
            <a:ext cx="8856984" cy="329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555525"/>
            <a:ext cx="8856984" cy="507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07A743-C737-4475-B0D3-E89ED4E5D2F9}"/>
              </a:ext>
            </a:extLst>
          </p:cNvPr>
          <p:cNvSpPr/>
          <p:nvPr userDrawn="1"/>
        </p:nvSpPr>
        <p:spPr>
          <a:xfrm>
            <a:off x="8028384" y="339502"/>
            <a:ext cx="6584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4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Comforta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" TargetMode="External"/><Relationship Id="rId7" Type="http://schemas.openxmlformats.org/officeDocument/2006/relationships/hyperlink" Target="https://icould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ncwtv.co.uk/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National Careers Week 2022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Future Of Work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39952" y="2643758"/>
            <a:ext cx="5418684" cy="2429454"/>
            <a:chOff x="2691496" y="-826008"/>
            <a:chExt cx="9883180" cy="44311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496" y="-826008"/>
              <a:ext cx="9883180" cy="3607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718" y="1104779"/>
              <a:ext cx="3371850" cy="2500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435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55526"/>
            <a:ext cx="4248472" cy="1080120"/>
          </a:xfrm>
        </p:spPr>
        <p:txBody>
          <a:bodyPr>
            <a:normAutofit fontScale="90000"/>
          </a:bodyPr>
          <a:lstStyle/>
          <a:p>
            <a:r>
              <a:rPr lang="en-GB" dirty="0"/>
              <a:t>Fourth 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7654"/>
            <a:ext cx="4248472" cy="3168352"/>
          </a:xfrm>
        </p:spPr>
        <p:txBody>
          <a:bodyPr>
            <a:normAutofit/>
          </a:bodyPr>
          <a:lstStyle/>
          <a:p>
            <a:r>
              <a:rPr lang="en-US" sz="2400" dirty="0"/>
              <a:t>Game theory development</a:t>
            </a:r>
          </a:p>
          <a:p>
            <a:r>
              <a:rPr lang="en-US" sz="2400" dirty="0"/>
              <a:t>AI in the home</a:t>
            </a:r>
          </a:p>
          <a:p>
            <a:r>
              <a:rPr lang="en-US" sz="2400" dirty="0"/>
              <a:t>Robotic pets &amp; helpers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5526"/>
            <a:ext cx="4536504" cy="44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55525"/>
            <a:ext cx="4392488" cy="720081"/>
          </a:xfrm>
        </p:spPr>
        <p:txBody>
          <a:bodyPr>
            <a:noAutofit/>
          </a:bodyPr>
          <a:lstStyle/>
          <a:p>
            <a:pPr>
              <a:tabLst>
                <a:tab pos="2238375" algn="l"/>
              </a:tabLst>
            </a:pPr>
            <a:r>
              <a:rPr lang="en-US" sz="2200" dirty="0"/>
              <a:t>McKinsey: “Workforce transitions in a time of automation”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7614"/>
            <a:ext cx="4392488" cy="3148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Technology is replacing largely manual jobs BUT technology needs to be APPLIED by professionals and creative workers in future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5526"/>
            <a:ext cx="4448396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40114" y="1923678"/>
            <a:ext cx="1512168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0114" y="2281436"/>
            <a:ext cx="1512168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0114" y="1247028"/>
            <a:ext cx="1512168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80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55525"/>
            <a:ext cx="3528392" cy="507703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00151"/>
            <a:ext cx="3528392" cy="3296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Owing to changes in technology and the fourth industrial revolution, 50% of all employees will need reskilling by 2025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6640"/>
            <a:ext cx="5323657" cy="449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870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Skills For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Regardless of the roles you undertake in the future, you’re going to need these skills:</a:t>
            </a:r>
          </a:p>
          <a:p>
            <a:r>
              <a:rPr lang="en-US" sz="1800" dirty="0"/>
              <a:t>Curiosity and imagination: asking good questions</a:t>
            </a:r>
          </a:p>
          <a:p>
            <a:r>
              <a:rPr lang="en-US" sz="1800" dirty="0"/>
              <a:t>Accessing and </a:t>
            </a:r>
            <a:r>
              <a:rPr lang="en-US" sz="1800" dirty="0" err="1"/>
              <a:t>analysing</a:t>
            </a:r>
            <a:r>
              <a:rPr lang="en-US" sz="1800" dirty="0"/>
              <a:t> information: understanding the facts</a:t>
            </a:r>
          </a:p>
          <a:p>
            <a:r>
              <a:rPr lang="en-US" sz="1800" dirty="0"/>
              <a:t>Agility and Adaptability: being able to change constantly</a:t>
            </a:r>
          </a:p>
          <a:p>
            <a:r>
              <a:rPr lang="en-US" sz="1800" dirty="0"/>
              <a:t>Initiative and Entrepreneurship: being creative and business-minded</a:t>
            </a:r>
          </a:p>
          <a:p>
            <a:r>
              <a:rPr lang="en-US" sz="1800" dirty="0"/>
              <a:t>Collaboration and Leading with Influence: teamwork and leadership</a:t>
            </a:r>
          </a:p>
          <a:p>
            <a:r>
              <a:rPr lang="en-US" sz="1800" dirty="0"/>
              <a:t>Good Oral and Written Communication: being understood</a:t>
            </a:r>
          </a:p>
          <a:p>
            <a:r>
              <a:rPr lang="en-US" sz="1800" dirty="0"/>
              <a:t>Critical Thinking and Problem Solving: being able to see solutions</a:t>
            </a:r>
          </a:p>
        </p:txBody>
      </p:sp>
    </p:spTree>
    <p:extLst>
      <p:ext uri="{BB962C8B-B14F-4D97-AF65-F5344CB8AC3E}">
        <p14:creationId xmlns:p14="http://schemas.microsoft.com/office/powerpoint/2010/main" val="418684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skills for future roles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73BA9-2DE0-3F46-8E49-DF2FC0ED1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75" b="24978"/>
          <a:stretch/>
        </p:blipFill>
        <p:spPr>
          <a:xfrm>
            <a:off x="5744230" y="2949188"/>
            <a:ext cx="3220258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6806C6-6C39-B346-BAB0-882B3C876683}"/>
              </a:ext>
            </a:extLst>
          </p:cNvPr>
          <p:cNvSpPr txBox="1"/>
          <p:nvPr/>
        </p:nvSpPr>
        <p:spPr>
          <a:xfrm>
            <a:off x="7324591" y="1839741"/>
            <a:ext cx="1610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Coding and the ability  to understand and apply technology.</a:t>
            </a:r>
          </a:p>
        </p:txBody>
      </p:sp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54044AD-01A5-AE42-B3B1-C7FCAA33C4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63" r="25037"/>
          <a:stretch/>
        </p:blipFill>
        <p:spPr>
          <a:xfrm rot="5400000" flipV="1">
            <a:off x="297040" y="2769126"/>
            <a:ext cx="1523999" cy="18841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C197D0-6E04-E649-9F32-78EB60208602}"/>
              </a:ext>
            </a:extLst>
          </p:cNvPr>
          <p:cNvSpPr txBox="1"/>
          <p:nvPr/>
        </p:nvSpPr>
        <p:spPr>
          <a:xfrm>
            <a:off x="116973" y="4496802"/>
            <a:ext cx="188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Being able to work in a team and lead.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32430D-29DB-C14C-A16D-F155379AE5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220" b="-1"/>
          <a:stretch/>
        </p:blipFill>
        <p:spPr>
          <a:xfrm>
            <a:off x="2046245" y="2949189"/>
            <a:ext cx="3598536" cy="152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65D10F-98B1-C345-A745-3FD5E5B48D8C}"/>
              </a:ext>
            </a:extLst>
          </p:cNvPr>
          <p:cNvSpPr txBox="1"/>
          <p:nvPr/>
        </p:nvSpPr>
        <p:spPr>
          <a:xfrm>
            <a:off x="2059192" y="4496802"/>
            <a:ext cx="6905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Being able to predict and adapt to changes in working in all areas.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553B1A-2DDC-E147-A4B3-C4E29AEF6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63" y="1203598"/>
            <a:ext cx="2311597" cy="1250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BDB933-ADCE-4842-9E6F-393A2AD5F816}"/>
              </a:ext>
            </a:extLst>
          </p:cNvPr>
          <p:cNvSpPr txBox="1"/>
          <p:nvPr/>
        </p:nvSpPr>
        <p:spPr>
          <a:xfrm>
            <a:off x="116974" y="2453999"/>
            <a:ext cx="2294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Building a network of partners and skills.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DFE46C4-C8FE-CF44-A94E-F92F04B80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4657" y="1203598"/>
            <a:ext cx="1722155" cy="1257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49F225-670C-964B-8C86-210A14478355}"/>
              </a:ext>
            </a:extLst>
          </p:cNvPr>
          <p:cNvSpPr txBox="1"/>
          <p:nvPr/>
        </p:nvSpPr>
        <p:spPr>
          <a:xfrm>
            <a:off x="2414811" y="2479997"/>
            <a:ext cx="1821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Self-directed Learning.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366D89-536B-174A-9FD7-3208C61391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3256"/>
          <a:stretch/>
        </p:blipFill>
        <p:spPr>
          <a:xfrm>
            <a:off x="4325811" y="1203598"/>
            <a:ext cx="2870200" cy="12573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FD91BA-1FCE-DD44-BD49-9A0E0DA32A1F}"/>
              </a:ext>
            </a:extLst>
          </p:cNvPr>
          <p:cNvSpPr txBox="1"/>
          <p:nvPr/>
        </p:nvSpPr>
        <p:spPr>
          <a:xfrm>
            <a:off x="4292448" y="2479997"/>
            <a:ext cx="250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Language skills to work globally.</a:t>
            </a:r>
          </a:p>
        </p:txBody>
      </p:sp>
    </p:spTree>
    <p:extLst>
      <p:ext uri="{BB962C8B-B14F-4D97-AF65-F5344CB8AC3E}">
        <p14:creationId xmlns:p14="http://schemas.microsoft.com/office/powerpoint/2010/main" val="4266445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If you want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stay &amp; work near your home</a:t>
            </a:r>
          </a:p>
          <a:p>
            <a:r>
              <a:rPr lang="en-US" sz="2400" dirty="0"/>
              <a:t>have a good grasp of pay in your area and career choices</a:t>
            </a:r>
          </a:p>
          <a:p>
            <a:r>
              <a:rPr lang="en-US" sz="2400" dirty="0"/>
              <a:t>find jobs where posts have secure, long-term contracts;</a:t>
            </a:r>
          </a:p>
          <a:p>
            <a:pPr marL="0" indent="0">
              <a:buNone/>
              <a:tabLst>
                <a:tab pos="1076325" algn="l"/>
              </a:tabLst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buNone/>
              <a:tabLst>
                <a:tab pos="1076325" algn="l"/>
              </a:tabLst>
            </a:pPr>
            <a:r>
              <a:rPr lang="en-US" sz="2800" b="1" dirty="0">
                <a:solidFill>
                  <a:srgbClr val="002060"/>
                </a:solidFill>
              </a:rPr>
              <a:t>You need LMI!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YOUR future is in YOUR hands – LMI can help you decide on your future career.</a:t>
            </a:r>
            <a:endParaRPr lang="en-US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56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9072"/>
            <a:ext cx="106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Further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7664" y="13476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fortaa" pitchFamily="34" charset="0"/>
              </a:rPr>
              <a:t>Free National and Regional service</a:t>
            </a:r>
            <a:endParaRPr lang="en-GB" dirty="0">
              <a:latin typeface="Comfortaa" pitchFamily="34" charset="0"/>
              <a:hlinkClick r:id="rId3"/>
            </a:endParaRPr>
          </a:p>
          <a:p>
            <a:r>
              <a:rPr lang="en-GB" dirty="0">
                <a:latin typeface="Comfortaa" pitchFamily="34" charset="0"/>
                <a:hlinkClick r:id="rId3"/>
              </a:rPr>
              <a:t>https://NationalCareers.Service.gov.uk</a:t>
            </a:r>
            <a:r>
              <a:rPr lang="en-GB" dirty="0">
                <a:latin typeface="Comfortaa" pitchFamily="34" charset="0"/>
              </a:rPr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41187"/>
            <a:ext cx="2842016" cy="93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91681" y="2533075"/>
            <a:ext cx="2842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fortaa" pitchFamily="34" charset="0"/>
                <a:hlinkClick r:id="rId5"/>
              </a:rPr>
              <a:t>https://NCWTV.co.uk</a:t>
            </a:r>
            <a:endParaRPr lang="en-GB" dirty="0">
              <a:latin typeface="Comfortaa" pitchFamily="34" charset="0"/>
            </a:endParaRPr>
          </a:p>
          <a:p>
            <a:r>
              <a:rPr lang="en-US" dirty="0">
                <a:latin typeface="Comfortaa" pitchFamily="34" charset="0"/>
              </a:rPr>
              <a:t>Free video resources in dozens of industries.</a:t>
            </a:r>
            <a:r>
              <a:rPr lang="en-GB" dirty="0">
                <a:latin typeface="Comfortaa" pitchFamily="34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66" y="2942898"/>
            <a:ext cx="3481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21419" y="2237949"/>
            <a:ext cx="3589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fortaa" pitchFamily="34" charset="0"/>
              </a:rPr>
              <a:t>Explore careers through stories.</a:t>
            </a:r>
          </a:p>
          <a:p>
            <a:r>
              <a:rPr lang="en-US" dirty="0">
                <a:latin typeface="Comfortaa" pitchFamily="34" charset="0"/>
                <a:hlinkClick r:id="rId7"/>
              </a:rPr>
              <a:t>https://icould.com</a:t>
            </a:r>
            <a:r>
              <a:rPr lang="en-US" dirty="0">
                <a:latin typeface="Comforta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967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en-US" dirty="0"/>
              <a:t>Before she was a singer, </a:t>
            </a:r>
            <a:r>
              <a:rPr lang="en-US" dirty="0" err="1"/>
              <a:t>Beyonce</a:t>
            </a:r>
            <a:r>
              <a:rPr lang="en-US" dirty="0"/>
              <a:t> was a…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200151"/>
            <a:ext cx="4464496" cy="3296309"/>
          </a:xfrm>
        </p:spPr>
        <p:txBody>
          <a:bodyPr>
            <a:normAutofit/>
          </a:bodyPr>
          <a:lstStyle/>
          <a:p>
            <a:r>
              <a:rPr lang="en-US" sz="2400" dirty="0"/>
              <a:t>Cleaner</a:t>
            </a:r>
          </a:p>
          <a:p>
            <a:r>
              <a:rPr lang="en-US" sz="2400" dirty="0"/>
              <a:t>Coffee Seller</a:t>
            </a:r>
          </a:p>
          <a:p>
            <a:r>
              <a:rPr lang="en-US" sz="2400" dirty="0"/>
              <a:t>Nightclub promoter</a:t>
            </a:r>
          </a:p>
          <a:p>
            <a:r>
              <a:rPr lang="en-US" sz="2400" dirty="0"/>
              <a:t>Amateur magician</a:t>
            </a:r>
            <a:endParaRPr lang="en-GB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03597"/>
            <a:ext cx="2369691" cy="327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76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en-US" dirty="0"/>
              <a:t>Before she was a singer, </a:t>
            </a:r>
            <a:r>
              <a:rPr lang="en-US" dirty="0" err="1"/>
              <a:t>Beyonce</a:t>
            </a:r>
            <a:r>
              <a:rPr lang="en-US" dirty="0"/>
              <a:t> was a…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200151"/>
            <a:ext cx="4464496" cy="3296309"/>
          </a:xfrm>
        </p:spPr>
        <p:txBody>
          <a:bodyPr>
            <a:normAutofit/>
          </a:bodyPr>
          <a:lstStyle/>
          <a:p>
            <a:r>
              <a:rPr lang="en-US" sz="2400" dirty="0"/>
              <a:t>Cleaner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Coffee Seller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Nightclub promoter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Amateur magician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03597"/>
            <a:ext cx="2369691" cy="327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56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L-M-I* and why is it important?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*Labour market information.</a:t>
            </a:r>
          </a:p>
        </p:txBody>
      </p:sp>
    </p:spTree>
    <p:extLst>
      <p:ext uri="{BB962C8B-B14F-4D97-AF65-F5344CB8AC3E}">
        <p14:creationId xmlns:p14="http://schemas.microsoft.com/office/powerpoint/2010/main" val="107766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LMI?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Facts, analysis or interpretation of data gathered about working, workplaces and people. For example: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Wages</a:t>
            </a:r>
          </a:p>
          <a:p>
            <a:r>
              <a:rPr lang="en-US" sz="2400" dirty="0"/>
              <a:t>Hours worked</a:t>
            </a:r>
          </a:p>
          <a:p>
            <a:r>
              <a:rPr lang="en-US" sz="2400" dirty="0"/>
              <a:t>Working patterns</a:t>
            </a:r>
          </a:p>
          <a:p>
            <a:r>
              <a:rPr lang="en-US" sz="2400" dirty="0"/>
              <a:t>Gender balance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139952" y="2427734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Qualifications needed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Geographical locations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Occupations</a:t>
            </a:r>
          </a:p>
        </p:txBody>
      </p:sp>
    </p:spTree>
    <p:extLst>
      <p:ext uri="{BB962C8B-B14F-4D97-AF65-F5344CB8AC3E}">
        <p14:creationId xmlns:p14="http://schemas.microsoft.com/office/powerpoint/2010/main" val="221561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I need to know about that for?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Knowing certain info makes decision making easier. It answers questions such as: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000" dirty="0"/>
              <a:t>Will I need to go to university?</a:t>
            </a:r>
          </a:p>
          <a:p>
            <a:r>
              <a:rPr lang="en-US" sz="2000" dirty="0"/>
              <a:t>How much will I earn</a:t>
            </a:r>
          </a:p>
          <a:p>
            <a:r>
              <a:rPr lang="en-US" sz="2000" dirty="0"/>
              <a:t>What would I do each day?</a:t>
            </a:r>
          </a:p>
          <a:p>
            <a:r>
              <a:rPr lang="en-US" sz="2000" dirty="0"/>
              <a:t>Where are most jobs in X, Y or Z located?</a:t>
            </a:r>
          </a:p>
          <a:p>
            <a:r>
              <a:rPr lang="en-US" sz="2000" dirty="0"/>
              <a:t>Which are the best Apprenticeships?</a:t>
            </a:r>
          </a:p>
          <a:p>
            <a:r>
              <a:rPr lang="en-US" sz="2000" dirty="0"/>
              <a:t>Which sectors are  growing or shrinking in the UK?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8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are entering the Fourth Industrial Revolution…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were the previous three?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6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Fourth Industrial Revolution is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Fourth Industrial Revolution is the ongoing automation of traditional manufacturing and industrial practices using modern smart technology such as: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AI (artificial intelligence)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autonomous vehicles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biotechnology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 Internet of Things (</a:t>
            </a:r>
            <a:r>
              <a:rPr lang="en-US" sz="2000" dirty="0" err="1"/>
              <a:t>IoT</a:t>
            </a:r>
            <a:r>
              <a:rPr lang="en-US" sz="20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nanotechnology,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7984" y="261646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Open Sans" pitchFamily="34" charset="0"/>
              <a:buChar char="–"/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quantum computing</a:t>
            </a:r>
          </a:p>
          <a:p>
            <a:pPr marL="342900" indent="-342900">
              <a:buFont typeface="Open Sans" pitchFamily="34" charset="0"/>
              <a:buChar char="–"/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robotics</a:t>
            </a:r>
          </a:p>
          <a:p>
            <a:pPr marL="342900" indent="-342900">
              <a:buFont typeface="Open Sans" pitchFamily="34" charset="0"/>
              <a:buChar char="–"/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5G wireless technology</a:t>
            </a:r>
          </a:p>
          <a:p>
            <a:pPr marL="342900" indent="-342900">
              <a:buFont typeface="Open Sans" pitchFamily="34" charset="0"/>
              <a:buChar char="–"/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3D printing. </a:t>
            </a:r>
          </a:p>
        </p:txBody>
      </p:sp>
    </p:spTree>
    <p:extLst>
      <p:ext uri="{BB962C8B-B14F-4D97-AF65-F5344CB8AC3E}">
        <p14:creationId xmlns:p14="http://schemas.microsoft.com/office/powerpoint/2010/main" val="42848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55526"/>
            <a:ext cx="4248472" cy="1080120"/>
          </a:xfrm>
        </p:spPr>
        <p:txBody>
          <a:bodyPr>
            <a:normAutofit/>
          </a:bodyPr>
          <a:lstStyle/>
          <a:p>
            <a:r>
              <a:rPr lang="en-GB" sz="3200" dirty="0"/>
              <a:t>Fourth 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7654"/>
            <a:ext cx="4248472" cy="3168352"/>
          </a:xfrm>
        </p:spPr>
        <p:txBody>
          <a:bodyPr>
            <a:normAutofit/>
          </a:bodyPr>
          <a:lstStyle/>
          <a:p>
            <a:r>
              <a:rPr lang="en-US" sz="2400" dirty="0"/>
              <a:t>Self-driving cars.</a:t>
            </a:r>
          </a:p>
          <a:p>
            <a:r>
              <a:rPr lang="en-US" sz="2400" dirty="0"/>
              <a:t>Self-serve shops.</a:t>
            </a:r>
          </a:p>
          <a:p>
            <a:r>
              <a:rPr lang="en-US" sz="2400" dirty="0"/>
              <a:t>AI to assist medical professionals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5526"/>
            <a:ext cx="4536504" cy="44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778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latin typeface="Open Sans" pitchFamily="34" charset="0"/>
            <a:ea typeface="Open Sans" pitchFamily="34" charset="0"/>
            <a:cs typeface="Open Sans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defRPr dirty="0" smtClean="0">
            <a:latin typeface="Open Sans" pitchFamily="34" charset="0"/>
            <a:ea typeface="Open Sans" pitchFamily="34" charset="0"/>
            <a:cs typeface="Open Sans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4496</TotalTime>
  <Words>529</Words>
  <Application>Microsoft Office PowerPoint</Application>
  <PresentationFormat>On-screen Show (16:9)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Comfortaa</vt:lpstr>
      <vt:lpstr>Open Sans</vt:lpstr>
      <vt:lpstr>Office Theme</vt:lpstr>
      <vt:lpstr>National Careers Week 2022</vt:lpstr>
      <vt:lpstr>Before she was a singer, Beyonce was a…</vt:lpstr>
      <vt:lpstr>Before she was a singer, Beyonce was a…</vt:lpstr>
      <vt:lpstr>What is L-M-I* and why is it important?</vt:lpstr>
      <vt:lpstr>What is LMI?</vt:lpstr>
      <vt:lpstr>What do I need to know about that for?</vt:lpstr>
      <vt:lpstr>We are entering the Fourth Industrial Revolution…</vt:lpstr>
      <vt:lpstr>The Fourth Industrial Revolution is here</vt:lpstr>
      <vt:lpstr>Fourth Industrial Revolution</vt:lpstr>
      <vt:lpstr>Fourth Industrial Revolution</vt:lpstr>
      <vt:lpstr>McKinsey: “Workforce transitions in a time of automation”</vt:lpstr>
      <vt:lpstr>PowerPoint Presentation</vt:lpstr>
      <vt:lpstr>Skills For The Future</vt:lpstr>
      <vt:lpstr>Typical skills for future roles</vt:lpstr>
      <vt:lpstr>If you want to…</vt:lpstr>
      <vt:lpstr>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 Education</dc:creator>
  <cp:lastModifiedBy>Windows User</cp:lastModifiedBy>
  <cp:revision>24</cp:revision>
  <dcterms:created xsi:type="dcterms:W3CDTF">2020-08-18T17:18:47Z</dcterms:created>
  <dcterms:modified xsi:type="dcterms:W3CDTF">2022-03-01T13:24:10Z</dcterms:modified>
</cp:coreProperties>
</file>